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66" r:id="rId6"/>
    <p:sldId id="257" r:id="rId7"/>
    <p:sldId id="258" r:id="rId8"/>
    <p:sldId id="259" r:id="rId9"/>
    <p:sldId id="260" r:id="rId10"/>
    <p:sldId id="271" r:id="rId11"/>
    <p:sldId id="270" r:id="rId12"/>
    <p:sldId id="261" r:id="rId13"/>
    <p:sldId id="262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8335"/>
    <a:srgbClr val="CED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8274C0-AF5A-E812-5A8C-4DCD7BFA4A60}" v="1" dt="2022-04-03T08:11:31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wan1605@gmail.com" userId="S::urn:spo:guest#cowan1605@gmail.com::" providerId="AD" clId="Web-{428274C0-AF5A-E812-5A8C-4DCD7BFA4A60}"/>
    <pc:docChg chg="modSld">
      <pc:chgData name="cowan1605@gmail.com" userId="S::urn:spo:guest#cowan1605@gmail.com::" providerId="AD" clId="Web-{428274C0-AF5A-E812-5A8C-4DCD7BFA4A60}" dt="2022-04-03T08:11:31.739" v="0" actId="1076"/>
      <pc:docMkLst>
        <pc:docMk/>
      </pc:docMkLst>
      <pc:sldChg chg="modSp">
        <pc:chgData name="cowan1605@gmail.com" userId="S::urn:spo:guest#cowan1605@gmail.com::" providerId="AD" clId="Web-{428274C0-AF5A-E812-5A8C-4DCD7BFA4A60}" dt="2022-04-03T08:11:31.739" v="0" actId="1076"/>
        <pc:sldMkLst>
          <pc:docMk/>
          <pc:sldMk cId="3986526634" sldId="257"/>
        </pc:sldMkLst>
        <pc:picChg chg="mod">
          <ac:chgData name="cowan1605@gmail.com" userId="S::urn:spo:guest#cowan1605@gmail.com::" providerId="AD" clId="Web-{428274C0-AF5A-E812-5A8C-4DCD7BFA4A60}" dt="2022-04-03T08:11:31.739" v="0" actId="1076"/>
          <ac:picMkLst>
            <pc:docMk/>
            <pc:sldMk cId="3986526634" sldId="257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58F69-BD61-48B1-A192-CC429A1726E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304D9-61DE-49DD-A7D9-9D1C4BB57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164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304D9-61DE-49DD-A7D9-9D1C4BB579B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0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304D9-61DE-49DD-A7D9-9D1C4BB579B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33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OUR LENDING WORKS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 Interest provides ethical finance; working in parts of the world where other lenders are less keen to operate.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continue to focus on reaching small farming and handcraft groups in disadvantaged areas, and we know that 70% of our customers have no other source of financial support.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balance the desire for our lending to reach those who need it most, with the need to avoid placing our members’ capital at excessive risk.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304D9-61DE-49DD-A7D9-9D1C4BB579B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868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902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72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35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23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15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61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630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254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648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70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90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9AB3F-C07D-4AA8-9E26-E4C87248EEF5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CB7E1-ACE0-4280-97BF-56C92159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09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2.jpeg"/><Relationship Id="rId2" Type="http://schemas.microsoft.com/office/2007/relationships/media" Target="../media/media3.m4a"/><Relationship Id="rId1" Type="http://schemas.openxmlformats.org/officeDocument/2006/relationships/video" Target="https://www.youtube.com/embed/m4Ev9EBQSm8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emf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emf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jpe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0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6561" y="24928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SHARED INTEREST SOCIETY – PRESENTATION NARRATED USER GUIDE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77722" y="614107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6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6561" y="24928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SHARED INTEREST SOCIETY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77722" y="614107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1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4Ev9EBQSm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64510" y="1101725"/>
            <a:ext cx="7697788" cy="43307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2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64517"/>
            <a:ext cx="6336704" cy="566972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>
                <a:solidFill>
                  <a:srgbClr val="66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7250"/>
            <a:ext cx="8229600" cy="4000329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Founded in 1990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the north-east of England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ethical lender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which is a community-benefit society and acts co-operatively with investment from over 10,000 UK-based members and Share Capital of £52m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with teams in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UK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Kenya, Ghana, Peru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Costa Rica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Strong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supporter of fair trade and a World Fair Trade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(WFTO) member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Member of The Council on Smallholder Agricultural Finance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(CSAF)</a:t>
            </a: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Recognised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with a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Queen’s Award in Sustainable Development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three times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7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3528" y="210706"/>
            <a:ext cx="3749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IT WORKS</a:t>
            </a:r>
            <a:endParaRPr lang="en-GB" sz="36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217642" y="926753"/>
            <a:ext cx="6708715" cy="47448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4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70930"/>
            <a:ext cx="748324" cy="10870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28" y="210706"/>
            <a:ext cx="3074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OUR IMPACT</a:t>
            </a:r>
            <a:endParaRPr lang="en-GB" sz="3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12" name="Content Placeholder 2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807169" y="1267987"/>
            <a:ext cx="7529661" cy="443788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9512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70930"/>
            <a:ext cx="748324" cy="10870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28" y="210706"/>
            <a:ext cx="27836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INKA MOSS</a:t>
            </a:r>
            <a:endParaRPr lang="en-GB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384207" y="1307878"/>
            <a:ext cx="6375585" cy="420229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1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9512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70930"/>
            <a:ext cx="748324" cy="10870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28" y="210706"/>
            <a:ext cx="27836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INKA MOSS</a:t>
            </a:r>
            <a:endParaRPr lang="en-GB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30530" y="1211804"/>
            <a:ext cx="6682940" cy="44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9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250"/>
            <a:ext cx="8229600" cy="39559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If you are a UK resident over the age of 16 and you want to do amazing things with your money, then a Shared Interest Share Account may appeal to you.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You can start changing lives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£100 and up to £100,000.</a:t>
            </a:r>
          </a:p>
          <a:p>
            <a:pPr marL="0" indent="0"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These vital funds are used to provide finance to fair trade farmers and craftspeople in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45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countries around the world. It is simple: your ethical investment will change lives.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The interest rate offered to members from 1st October 2021 is 0.1%.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9512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70930"/>
            <a:ext cx="748324" cy="10870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3528" y="210706"/>
            <a:ext cx="3749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IT WORKS</a:t>
            </a:r>
            <a:endParaRPr lang="en-GB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6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080" y="1417250"/>
            <a:ext cx="8229600" cy="41719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believe that five of the SDGs are particularly embedded in Shared Interest’s mission and values: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1.	No Poverty</a:t>
            </a:r>
          </a:p>
          <a:p>
            <a:pPr marL="457200" indent="-457200">
              <a:buAutoNum type="arabicPeriod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5.	Gender Equality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8. 	Decent work and Economic Growth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12. 	Responsible Production and Consumption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17. 	Partnership for the Goals</a:t>
            </a:r>
          </a:p>
          <a:p>
            <a:pPr marL="457200" indent="-457200">
              <a:buAutoNum type="arabicPeriod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9512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70930"/>
            <a:ext cx="748324" cy="10870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795" y="357780"/>
            <a:ext cx="4779838" cy="6288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6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080" y="1417250"/>
            <a:ext cx="8229600" cy="417199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9512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70930"/>
            <a:ext cx="748324" cy="10870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5702"/>
            <a:ext cx="2821532" cy="717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128" y="1111884"/>
            <a:ext cx="6897744" cy="45650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528" y="210706"/>
            <a:ext cx="29206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  <a:endParaRPr lang="en-GB" sz="36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743966-c59c-4dcd-a1e3-3d8ce2f07d42">
      <Terms xmlns="http://schemas.microsoft.com/office/infopath/2007/PartnerControls"/>
    </lcf76f155ced4ddcb4097134ff3c332f>
    <TaxCatchAll xmlns="3a5d645d-43bc-4163-966b-d64ffabb7bf2" xsi:nil="true"/>
    <SharedWithUsers xmlns="3a5d645d-43bc-4163-966b-d64ffabb7bf2">
      <UserInfo>
        <DisplayName>Laura Gabriele</DisplayName>
        <AccountId>43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37A437ED6B44C94C8486AF5639D18" ma:contentTypeVersion="15" ma:contentTypeDescription="Create a new document." ma:contentTypeScope="" ma:versionID="154ae1504cf610ad3333bd4abdd0fbbd">
  <xsd:schema xmlns:xsd="http://www.w3.org/2001/XMLSchema" xmlns:xs="http://www.w3.org/2001/XMLSchema" xmlns:p="http://schemas.microsoft.com/office/2006/metadata/properties" xmlns:ns2="99743966-c59c-4dcd-a1e3-3d8ce2f07d42" xmlns:ns3="3a5d645d-43bc-4163-966b-d64ffabb7bf2" targetNamespace="http://schemas.microsoft.com/office/2006/metadata/properties" ma:root="true" ma:fieldsID="625ff229763834d2ef4f13efe6096597" ns2:_="" ns3:_="">
    <xsd:import namespace="99743966-c59c-4dcd-a1e3-3d8ce2f07d42"/>
    <xsd:import namespace="3a5d645d-43bc-4163-966b-d64ffabb7b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43966-c59c-4dcd-a1e3-3d8ce2f07d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9f99d41-eaff-43aa-81f2-da4d1634b7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5d645d-43bc-4163-966b-d64ffabb7bf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8e8c33d-6260-4c09-a0ec-4fbf521de64c}" ma:internalName="TaxCatchAll" ma:showField="CatchAllData" ma:web="3a5d645d-43bc-4163-966b-d64ffabb7b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E057C-31EC-4020-B066-1A10BE81C3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3AFA0D-B562-43B5-AB2E-37E1DA9B19AA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3a5d645d-43bc-4163-966b-d64ffabb7bf2"/>
    <ds:schemaRef ds:uri="99743966-c59c-4dcd-a1e3-3d8ce2f07d4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FAECBB0-3B11-47FA-BC81-0D6D9332E1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743966-c59c-4dcd-a1e3-3d8ce2f07d42"/>
    <ds:schemaRef ds:uri="3a5d645d-43bc-4163-966b-d64ffabb7b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</TotalTime>
  <Words>358</Words>
  <Application>Microsoft Office PowerPoint</Application>
  <PresentationFormat>On-screen Show (4:3)</PresentationFormat>
  <Paragraphs>52</Paragraphs>
  <Slides>11</Slides>
  <Notes>3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SHARED INTEREST SOCIETY – PRESENTATION NARRATED USER GUIDE</vt:lpstr>
      <vt:lpstr>SHARED INTEREST SOCIETY</vt:lpstr>
      <vt:lpstr>PowerPoint Presentation</vt:lpstr>
      <vt:lpstr>BACKGROUND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SHARED INTEREST</dc:title>
  <dc:creator>Laura Carrick</dc:creator>
  <cp:lastModifiedBy>Sally Seddon</cp:lastModifiedBy>
  <cp:revision>78</cp:revision>
  <dcterms:created xsi:type="dcterms:W3CDTF">2015-01-14T10:13:30Z</dcterms:created>
  <dcterms:modified xsi:type="dcterms:W3CDTF">2023-03-23T11:18:51Z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0x010100FA837A437ED6B44C94C8486AF5639D18</vt:lpwstr>
  </property>
  <property fmtid="{D5CDD505-2E9C-101B-9397-08002B2CF9AE}" pid="3" name="MediaServiceImageTags">
    <vt:lpwstr/>
  </property>
</Properties>
</file>